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81" r:id="rId15"/>
    <p:sldId id="274" r:id="rId16"/>
    <p:sldId id="275" r:id="rId17"/>
    <p:sldId id="276" r:id="rId18"/>
    <p:sldId id="278" r:id="rId19"/>
    <p:sldId id="277" r:id="rId20"/>
    <p:sldId id="279" r:id="rId21"/>
    <p:sldId id="280" r:id="rId22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250" y="-1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96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485804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31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6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62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742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56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21626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032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7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08/10/2023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4.gif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5.gif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0.png"/><Relationship Id="rId4" Type="http://schemas.openxmlformats.org/officeDocument/2006/relationships/image" Target="../media/image1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inimizing trial and error in the drug discovery process - Microsoft  Research">
            <a:extLst>
              <a:ext uri="{FF2B5EF4-FFF2-40B4-BE49-F238E27FC236}">
                <a16:creationId xmlns:a16="http://schemas.microsoft.com/office/drawing/2014/main" id="{0F2F2C39-046D-7952-38E7-32D555824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7515"/>
            <a:ext cx="9144000" cy="5146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412177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 complex network perspective on Drug Prediction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3AB52-D60B-8E16-D7B4-E675308E9E28}"/>
              </a:ext>
            </a:extLst>
          </p:cNvPr>
          <p:cNvSpPr/>
          <p:nvPr/>
        </p:nvSpPr>
        <p:spPr>
          <a:xfrm>
            <a:off x="2389108" y="28056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/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1A00479-C759-2E7A-D9F2-E3E2994B85B1}"/>
              </a:ext>
            </a:extLst>
          </p:cNvPr>
          <p:cNvSpPr/>
          <p:nvPr/>
        </p:nvSpPr>
        <p:spPr>
          <a:xfrm>
            <a:off x="5391388" y="27802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/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4956D6D-2E39-14CA-00DD-84CF054E3ED2}"/>
              </a:ext>
            </a:extLst>
          </p:cNvPr>
          <p:cNvSpPr/>
          <p:nvPr/>
        </p:nvSpPr>
        <p:spPr>
          <a:xfrm>
            <a:off x="5930599" y="3077881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EF83D0-C65B-7549-03D8-E107182B72DD}"/>
              </a:ext>
            </a:extLst>
          </p:cNvPr>
          <p:cNvSpPr/>
          <p:nvPr/>
        </p:nvSpPr>
        <p:spPr>
          <a:xfrm>
            <a:off x="504428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/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blipFill>
                <a:blip r:embed="rId5"/>
                <a:stretch>
                  <a:fillRect r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E090F14-5B16-BD97-9B81-FE7F093C5331}"/>
              </a:ext>
            </a:extLst>
          </p:cNvPr>
          <p:cNvSpPr/>
          <p:nvPr/>
        </p:nvSpPr>
        <p:spPr>
          <a:xfrm>
            <a:off x="7294579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/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𝐶h𝑒𝑚𝑖𝑐𝑎𝑙𝑠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blipFill>
                <a:blip r:embed="rId6"/>
                <a:stretch>
                  <a:fillRect r="-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C6911AB-E6E8-0B26-4431-0F1663ED4DF0}"/>
              </a:ext>
            </a:extLst>
          </p:cNvPr>
          <p:cNvSpPr/>
          <p:nvPr/>
        </p:nvSpPr>
        <p:spPr>
          <a:xfrm>
            <a:off x="5798519" y="34233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E74F-5F85-7DE6-9CD5-AF139441D97B}"/>
              </a:ext>
            </a:extLst>
          </p:cNvPr>
          <p:cNvSpPr/>
          <p:nvPr/>
        </p:nvSpPr>
        <p:spPr>
          <a:xfrm>
            <a:off x="5950919" y="35757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12BC4-6BA3-13D0-FA78-969EC376D138}"/>
              </a:ext>
            </a:extLst>
          </p:cNvPr>
          <p:cNvSpPr/>
          <p:nvPr/>
        </p:nvSpPr>
        <p:spPr>
          <a:xfrm>
            <a:off x="7723988" y="2124322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F320D7-1C5A-48C7-FAD5-A0FB86E907E3}"/>
              </a:ext>
            </a:extLst>
          </p:cNvPr>
          <p:cNvSpPr/>
          <p:nvPr/>
        </p:nvSpPr>
        <p:spPr>
          <a:xfrm>
            <a:off x="7974717" y="197147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20CB0-1A9F-6C57-116B-EE11BE659016}"/>
              </a:ext>
            </a:extLst>
          </p:cNvPr>
          <p:cNvSpPr/>
          <p:nvPr/>
        </p:nvSpPr>
        <p:spPr>
          <a:xfrm>
            <a:off x="8236185" y="1877197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B94616D-9403-67B8-C39F-9D836EB3B356}"/>
              </a:ext>
            </a:extLst>
          </p:cNvPr>
          <p:cNvCxnSpPr>
            <a:cxnSpLocks/>
            <a:stCxn id="23" idx="4"/>
          </p:cNvCxnSpPr>
          <p:nvPr/>
        </p:nvCxnSpPr>
        <p:spPr>
          <a:xfrm rot="5400000">
            <a:off x="6449660" y="1803553"/>
            <a:ext cx="900070" cy="17555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C563B3C-F4AD-D38B-F98B-571203FAB954}"/>
              </a:ext>
            </a:extLst>
          </p:cNvPr>
          <p:cNvCxnSpPr>
            <a:cxnSpLocks/>
            <a:stCxn id="24" idx="4"/>
            <a:endCxn id="21" idx="6"/>
          </p:cNvCxnSpPr>
          <p:nvPr/>
        </p:nvCxnSpPr>
        <p:spPr>
          <a:xfrm rot="5400000">
            <a:off x="6267673" y="1716276"/>
            <a:ext cx="1398361" cy="212270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A1AAAEA-7251-1866-133F-DCCF541CB581}"/>
              </a:ext>
            </a:extLst>
          </p:cNvPr>
          <p:cNvCxnSpPr>
            <a:cxnSpLocks/>
            <a:stCxn id="25" idx="4"/>
            <a:endCxn id="22" idx="6"/>
          </p:cNvCxnSpPr>
          <p:nvPr/>
        </p:nvCxnSpPr>
        <p:spPr>
          <a:xfrm rot="5400000">
            <a:off x="6351270" y="1690805"/>
            <a:ext cx="1645035" cy="22317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2ACAF94-D4C0-B67D-341E-1686885A8CB9}"/>
              </a:ext>
            </a:extLst>
          </p:cNvPr>
          <p:cNvSpPr/>
          <p:nvPr/>
        </p:nvSpPr>
        <p:spPr>
          <a:xfrm>
            <a:off x="1127760" y="2289232"/>
            <a:ext cx="106979" cy="1069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10C0D00-7684-4F9B-CF14-BE5435C0B1DA}"/>
              </a:ext>
            </a:extLst>
          </p:cNvPr>
          <p:cNvSpPr/>
          <p:nvPr/>
        </p:nvSpPr>
        <p:spPr>
          <a:xfrm rot="10800000">
            <a:off x="2892908" y="3629210"/>
            <a:ext cx="261829" cy="225715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77A33F3-71BA-45EF-048B-5D2D0807F954}"/>
              </a:ext>
            </a:extLst>
          </p:cNvPr>
          <p:cNvCxnSpPr>
            <a:cxnSpLocks/>
            <a:stCxn id="37" idx="4"/>
            <a:endCxn id="38" idx="5"/>
          </p:cNvCxnSpPr>
          <p:nvPr/>
        </p:nvCxnSpPr>
        <p:spPr>
          <a:xfrm rot="16200000" flipH="1">
            <a:off x="1396879" y="2180581"/>
            <a:ext cx="1345856" cy="17771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964EE-7B4D-9D39-E8ED-BAAA892AD89A}"/>
              </a:ext>
            </a:extLst>
          </p:cNvPr>
          <p:cNvCxnSpPr/>
          <p:nvPr/>
        </p:nvCxnSpPr>
        <p:spPr>
          <a:xfrm>
            <a:off x="28936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35E71D-6F46-32CA-04F9-20EB9C8D9085}"/>
              </a:ext>
            </a:extLst>
          </p:cNvPr>
          <p:cNvCxnSpPr/>
          <p:nvPr/>
        </p:nvCxnSpPr>
        <p:spPr>
          <a:xfrm>
            <a:off x="28936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049AE-0487-6D2F-D98C-869A3DAB3537}"/>
              </a:ext>
            </a:extLst>
          </p:cNvPr>
          <p:cNvCxnSpPr/>
          <p:nvPr/>
        </p:nvCxnSpPr>
        <p:spPr>
          <a:xfrm>
            <a:off x="33551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E41F2C-7855-DB39-16E6-9FE5696B37BC}"/>
              </a:ext>
            </a:extLst>
          </p:cNvPr>
          <p:cNvCxnSpPr/>
          <p:nvPr/>
        </p:nvCxnSpPr>
        <p:spPr>
          <a:xfrm>
            <a:off x="3355104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268660-2E4F-2B3C-1D9F-62A93211BEE2}"/>
              </a:ext>
            </a:extLst>
          </p:cNvPr>
          <p:cNvCxnSpPr/>
          <p:nvPr/>
        </p:nvCxnSpPr>
        <p:spPr>
          <a:xfrm>
            <a:off x="3355104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3E1F55-013E-BD89-0559-DB21830C2B72}"/>
              </a:ext>
            </a:extLst>
          </p:cNvPr>
          <p:cNvCxnSpPr/>
          <p:nvPr/>
        </p:nvCxnSpPr>
        <p:spPr>
          <a:xfrm>
            <a:off x="3816609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3E5A70-D91C-E484-F61A-F1C4FAB86E62}"/>
              </a:ext>
            </a:extLst>
          </p:cNvPr>
          <p:cNvCxnSpPr/>
          <p:nvPr/>
        </p:nvCxnSpPr>
        <p:spPr>
          <a:xfrm>
            <a:off x="382036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D688CF-5A71-6222-BC63-CF58D9CC7298}"/>
              </a:ext>
            </a:extLst>
          </p:cNvPr>
          <p:cNvCxnSpPr/>
          <p:nvPr/>
        </p:nvCxnSpPr>
        <p:spPr>
          <a:xfrm>
            <a:off x="382036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94EA71-A801-E4E1-6426-79DCF7315EA9}"/>
              </a:ext>
            </a:extLst>
          </p:cNvPr>
          <p:cNvCxnSpPr/>
          <p:nvPr/>
        </p:nvCxnSpPr>
        <p:spPr>
          <a:xfrm>
            <a:off x="428186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1180F-7DD9-179D-3528-BAB41F76A4D0}"/>
              </a:ext>
            </a:extLst>
          </p:cNvPr>
          <p:cNvCxnSpPr/>
          <p:nvPr/>
        </p:nvCxnSpPr>
        <p:spPr>
          <a:xfrm>
            <a:off x="428181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CCD07E-9E25-1119-FB46-DC2EE52F2C05}"/>
              </a:ext>
            </a:extLst>
          </p:cNvPr>
          <p:cNvCxnSpPr/>
          <p:nvPr/>
        </p:nvCxnSpPr>
        <p:spPr>
          <a:xfrm>
            <a:off x="428181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59BC-4578-58CF-7BC9-E43703CD7682}"/>
              </a:ext>
            </a:extLst>
          </p:cNvPr>
          <p:cNvCxnSpPr/>
          <p:nvPr/>
        </p:nvCxnSpPr>
        <p:spPr>
          <a:xfrm>
            <a:off x="474331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034788-0604-2043-7CF5-16CC6D1ACB94}"/>
              </a:ext>
            </a:extLst>
          </p:cNvPr>
          <p:cNvCxnSpPr/>
          <p:nvPr/>
        </p:nvCxnSpPr>
        <p:spPr>
          <a:xfrm>
            <a:off x="473900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5F0846-1F86-9EE2-C2E1-34780548A657}"/>
              </a:ext>
            </a:extLst>
          </p:cNvPr>
          <p:cNvCxnSpPr/>
          <p:nvPr/>
        </p:nvCxnSpPr>
        <p:spPr>
          <a:xfrm>
            <a:off x="473900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256ACB-A8C9-54ED-8241-2A7A0EE7FBFA}"/>
              </a:ext>
            </a:extLst>
          </p:cNvPr>
          <p:cNvCxnSpPr/>
          <p:nvPr/>
        </p:nvCxnSpPr>
        <p:spPr>
          <a:xfrm>
            <a:off x="520050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1EB64-1F76-1C08-B24F-E253BD2BE548}"/>
              </a:ext>
            </a:extLst>
          </p:cNvPr>
          <p:cNvCxnSpPr/>
          <p:nvPr/>
        </p:nvCxnSpPr>
        <p:spPr>
          <a:xfrm>
            <a:off x="520045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1AEEE9-747F-34BC-9F63-6FE5CEC94CC9}"/>
              </a:ext>
            </a:extLst>
          </p:cNvPr>
          <p:cNvCxnSpPr/>
          <p:nvPr/>
        </p:nvCxnSpPr>
        <p:spPr>
          <a:xfrm>
            <a:off x="520045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E3D8EF-959B-D4D7-42B5-13219B06D907}"/>
              </a:ext>
            </a:extLst>
          </p:cNvPr>
          <p:cNvCxnSpPr/>
          <p:nvPr/>
        </p:nvCxnSpPr>
        <p:spPr>
          <a:xfrm>
            <a:off x="566195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E5971-65E1-2B16-6C95-07F401FA6666}"/>
              </a:ext>
            </a:extLst>
          </p:cNvPr>
          <p:cNvCxnSpPr/>
          <p:nvPr/>
        </p:nvCxnSpPr>
        <p:spPr>
          <a:xfrm>
            <a:off x="5665708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9DB280-AE83-5C9C-5DAF-E159A42953E5}"/>
              </a:ext>
            </a:extLst>
          </p:cNvPr>
          <p:cNvCxnSpPr/>
          <p:nvPr/>
        </p:nvCxnSpPr>
        <p:spPr>
          <a:xfrm>
            <a:off x="5665708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6380B4-04B8-0C41-CBE2-80897A479DBA}"/>
              </a:ext>
            </a:extLst>
          </p:cNvPr>
          <p:cNvCxnSpPr/>
          <p:nvPr/>
        </p:nvCxnSpPr>
        <p:spPr>
          <a:xfrm>
            <a:off x="6127213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F1A364-AA77-FEB7-4DCE-60B8C8613CBE}"/>
              </a:ext>
            </a:extLst>
          </p:cNvPr>
          <p:cNvCxnSpPr/>
          <p:nvPr/>
        </p:nvCxnSpPr>
        <p:spPr>
          <a:xfrm>
            <a:off x="61271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3A8866-88AB-16F8-6983-BC1E3D9F05EC}"/>
              </a:ext>
            </a:extLst>
          </p:cNvPr>
          <p:cNvCxnSpPr/>
          <p:nvPr/>
        </p:nvCxnSpPr>
        <p:spPr>
          <a:xfrm>
            <a:off x="61271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90596-4BBF-7471-0D71-8FC3A586ECF1}"/>
              </a:ext>
            </a:extLst>
          </p:cNvPr>
          <p:cNvCxnSpPr/>
          <p:nvPr/>
        </p:nvCxnSpPr>
        <p:spPr>
          <a:xfrm>
            <a:off x="65886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/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blipFill>
                <a:blip r:embed="rId7"/>
                <a:stretch>
                  <a:fillRect r="-1299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/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/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E9387A0-5401-0E10-216E-A2CE3ED76A65}"/>
              </a:ext>
            </a:extLst>
          </p:cNvPr>
          <p:cNvCxnSpPr>
            <a:stCxn id="16" idx="2"/>
            <a:endCxn id="38" idx="3"/>
          </p:cNvCxnSpPr>
          <p:nvPr/>
        </p:nvCxnSpPr>
        <p:spPr>
          <a:xfrm rot="10800000" flipV="1">
            <a:off x="3023823" y="3131370"/>
            <a:ext cx="2906777" cy="497839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4247BA2-FE64-0A7F-B4C4-5C9832EDC29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3222867" y="3655880"/>
            <a:ext cx="1786161" cy="2184250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/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blipFill>
                <a:blip r:embed="rId10"/>
                <a:stretch>
                  <a:fillRect r="-39130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/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blipFill>
                <a:blip r:embed="rId11"/>
                <a:stretch>
                  <a:fillRect r="-115556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/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blipFill>
                <a:blip r:embed="rId12"/>
                <a:stretch>
                  <a:fillRect r="-188889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/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/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blipFill>
                <a:blip r:embed="rId14"/>
                <a:stretch>
                  <a:fillRect r="-8696" b="-4918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CAFFD050-48A0-8D55-AB04-9793459911D5}"/>
              </a:ext>
            </a:extLst>
          </p:cNvPr>
          <p:cNvSpPr/>
          <p:nvPr/>
        </p:nvSpPr>
        <p:spPr>
          <a:xfrm>
            <a:off x="1869440" y="2604192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3C440A3-EA11-A4B8-4561-728017572F6E}"/>
              </a:ext>
            </a:extLst>
          </p:cNvPr>
          <p:cNvSpPr/>
          <p:nvPr/>
        </p:nvSpPr>
        <p:spPr>
          <a:xfrm rot="10800000">
            <a:off x="2773093" y="3153324"/>
            <a:ext cx="261829" cy="22571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A7C32293-33A9-A043-7FB4-0E32C7D432EF}"/>
              </a:ext>
            </a:extLst>
          </p:cNvPr>
          <p:cNvCxnSpPr>
            <a:cxnSpLocks/>
            <a:stCxn id="85" idx="4"/>
            <a:endCxn id="86" idx="5"/>
          </p:cNvCxnSpPr>
          <p:nvPr/>
        </p:nvCxnSpPr>
        <p:spPr>
          <a:xfrm rot="16200000" flipH="1">
            <a:off x="2103235" y="2530866"/>
            <a:ext cx="555010" cy="9156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A24850A7-C7A4-FB68-A4AA-792672FB0A7F}"/>
              </a:ext>
            </a:extLst>
          </p:cNvPr>
          <p:cNvSpPr/>
          <p:nvPr/>
        </p:nvSpPr>
        <p:spPr>
          <a:xfrm>
            <a:off x="5153259" y="5587509"/>
            <a:ext cx="106979" cy="106979"/>
          </a:xfrm>
          <a:prstGeom prst="ellips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B765AA-453F-94D4-A432-0F86DA8DCA9D}"/>
              </a:ext>
            </a:extLst>
          </p:cNvPr>
          <p:cNvSpPr txBox="1"/>
          <p:nvPr/>
        </p:nvSpPr>
        <p:spPr>
          <a:xfrm>
            <a:off x="365761" y="468114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-1 denotes </a:t>
            </a:r>
            <a:r>
              <a:rPr lang="it-IT" b="1" dirty="0"/>
              <a:t>certain </a:t>
            </a:r>
            <a:r>
              <a:rPr lang="it-IT" dirty="0"/>
              <a:t>incompatibility between Y and 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9E6EC1-65E9-4367-7CDE-CA3E83108DD5}"/>
              </a:ext>
            </a:extLst>
          </p:cNvPr>
          <p:cNvSpPr txBox="1"/>
          <p:nvPr/>
        </p:nvSpPr>
        <p:spPr>
          <a:xfrm>
            <a:off x="7132988" y="472517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+1 denotes </a:t>
            </a:r>
            <a:r>
              <a:rPr lang="it-IT" b="1" dirty="0"/>
              <a:t>certain </a:t>
            </a:r>
            <a:r>
              <a:rPr lang="it-IT" dirty="0"/>
              <a:t>interaction between Y and 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66548-FC0B-4266-4FFF-926FD9DB55AA}"/>
              </a:ext>
            </a:extLst>
          </p:cNvPr>
          <p:cNvSpPr txBox="1"/>
          <p:nvPr/>
        </p:nvSpPr>
        <p:spPr>
          <a:xfrm>
            <a:off x="2903223" y="5775470"/>
            <a:ext cx="46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denotes </a:t>
            </a:r>
            <a:r>
              <a:rPr lang="it-IT" b="1" dirty="0"/>
              <a:t>complete </a:t>
            </a:r>
            <a:r>
              <a:rPr lang="it-IT" dirty="0"/>
              <a:t>lack of information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9AFBC0-0A27-D72E-2AB2-9F432F5C07BE}"/>
              </a:ext>
            </a:extLst>
          </p:cNvPr>
          <p:cNvSpPr txBox="1"/>
          <p:nvPr/>
        </p:nvSpPr>
        <p:spPr>
          <a:xfrm rot="3667292">
            <a:off x="607815" y="3029818"/>
            <a:ext cx="1596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equipped with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B8C20C-BBDC-0239-B67A-FB8193295AC9}"/>
              </a:ext>
            </a:extLst>
          </p:cNvPr>
          <p:cNvSpPr txBox="1"/>
          <p:nvPr/>
        </p:nvSpPr>
        <p:spPr>
          <a:xfrm rot="18690843">
            <a:off x="7475538" y="2444669"/>
            <a:ext cx="1596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characterized </a:t>
            </a:r>
          </a:p>
          <a:p>
            <a:r>
              <a:rPr lang="it-IT" sz="1100" i="1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9460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Beyond abstraction: retrieving the structure of the 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Assumption : </a:t>
            </a:r>
            <a:r>
              <a:rPr lang="it-IT" dirty="0"/>
              <a:t>the choice of «who reads» and «who gets read» is </a:t>
            </a:r>
            <a:r>
              <a:rPr lang="it-IT" b="1" dirty="0"/>
              <a:t>totally arbitrary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/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/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A7718-1D41-E3A7-D343-191622F26A93}"/>
              </a:ext>
            </a:extLst>
          </p:cNvPr>
          <p:cNvSpPr txBox="1"/>
          <p:nvPr/>
        </p:nvSpPr>
        <p:spPr>
          <a:xfrm>
            <a:off x="1611629" y="2163662"/>
            <a:ext cx="5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could produce an </a:t>
            </a:r>
            <a:r>
              <a:rPr lang="it-IT" b="1" dirty="0"/>
              <a:t>equivalent </a:t>
            </a:r>
            <a:r>
              <a:rPr lang="it-IT" dirty="0"/>
              <a:t>model «inverting» the roles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1375D6-F5CC-04FD-9A80-29622EAD3824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4617724" y="173518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0EEBEB-434F-91B7-838E-2A7456F8C96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4617724" y="238151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9114D9-E9C9-246F-9DB8-8CBE5530D372}"/>
              </a:ext>
            </a:extLst>
          </p:cNvPr>
          <p:cNvSpPr txBox="1"/>
          <p:nvPr/>
        </p:nvSpPr>
        <p:spPr>
          <a:xfrm>
            <a:off x="167640" y="3979724"/>
            <a:ext cx="88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Hence </a:t>
            </a:r>
            <a:r>
              <a:rPr lang="it-IT" b="1" dirty="0"/>
              <a:t>we can infer these «characteristics» of the involved spaces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/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m:rPr>
                          <m:lit/>
                        </m:rPr>
                        <a:rPr lang="it-IT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/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59EDDD4C-182C-854B-F912-AD88475575AB}"/>
              </a:ext>
            </a:extLst>
          </p:cNvPr>
          <p:cNvSpPr/>
          <p:nvPr/>
        </p:nvSpPr>
        <p:spPr>
          <a:xfrm>
            <a:off x="2201563" y="4564439"/>
            <a:ext cx="274942" cy="1174192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107F7-6E89-9115-DC10-4FD9B2890477}"/>
              </a:ext>
            </a:extLst>
          </p:cNvPr>
          <p:cNvSpPr txBox="1"/>
          <p:nvPr/>
        </p:nvSpPr>
        <p:spPr>
          <a:xfrm>
            <a:off x="2476505" y="4915737"/>
            <a:ext cx="20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i="1" dirty="0"/>
              <a:t>they carry the same information!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/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it-IT" sz="3600" b="0" dirty="0"/>
                  <a:t> is «dual» to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3600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Brace 73">
            <a:extLst>
              <a:ext uri="{FF2B5EF4-FFF2-40B4-BE49-F238E27FC236}">
                <a16:creationId xmlns:a16="http://schemas.microsoft.com/office/drawing/2014/main" id="{A728D332-197E-8DC9-8B8E-3CD2F049424A}"/>
              </a:ext>
            </a:extLst>
          </p:cNvPr>
          <p:cNvSpPr/>
          <p:nvPr/>
        </p:nvSpPr>
        <p:spPr>
          <a:xfrm rot="5400000">
            <a:off x="6501705" y="3802119"/>
            <a:ext cx="274941" cy="3236830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0EF823-3CD6-9716-E3B5-979C31BE4CE4}"/>
              </a:ext>
            </a:extLst>
          </p:cNvPr>
          <p:cNvSpPr txBox="1"/>
          <p:nvPr/>
        </p:nvSpPr>
        <p:spPr>
          <a:xfrm>
            <a:off x="3864458" y="5497097"/>
            <a:ext cx="505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The morphism that «interchanges» the models</a:t>
            </a:r>
          </a:p>
          <a:p>
            <a:pPr algn="ctr"/>
            <a:r>
              <a:rPr lang="it-IT" i="1" dirty="0"/>
              <a:t>also inverts «roles»</a:t>
            </a:r>
          </a:p>
        </p:txBody>
      </p:sp>
    </p:spTree>
    <p:extLst>
      <p:ext uri="{BB962C8B-B14F-4D97-AF65-F5344CB8AC3E}">
        <p14:creationId xmlns:p14="http://schemas.microsoft.com/office/powerpoint/2010/main" val="29336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2E0-A46B-1619-7E36-0211E1AFD3D3}"/>
              </a:ext>
            </a:extLst>
          </p:cNvPr>
          <p:cNvSpPr/>
          <p:nvPr/>
        </p:nvSpPr>
        <p:spPr>
          <a:xfrm>
            <a:off x="1143780" y="2164006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almost numerical version of the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Exploting </a:t>
            </a:r>
            <a:r>
              <a:rPr lang="it-IT" dirty="0"/>
              <a:t>the assumptions made previously, we can formulate the following model</a:t>
            </a:r>
            <a:endParaRPr lang="it-IT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E0D5EF-59B6-056D-DB0C-809DC0667E22}"/>
              </a:ext>
            </a:extLst>
          </p:cNvPr>
          <p:cNvSpPr/>
          <p:nvPr/>
        </p:nvSpPr>
        <p:spPr>
          <a:xfrm>
            <a:off x="1347494" y="2689768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/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/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BEED480-AFAD-3A83-E335-33EEB9C9C76F}"/>
              </a:ext>
            </a:extLst>
          </p:cNvPr>
          <p:cNvSpPr/>
          <p:nvPr/>
        </p:nvSpPr>
        <p:spPr>
          <a:xfrm>
            <a:off x="5284239" y="2162132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3CC17-93CF-06DC-2159-F6D6DCE791E5}"/>
              </a:ext>
            </a:extLst>
          </p:cNvPr>
          <p:cNvSpPr/>
          <p:nvPr/>
        </p:nvSpPr>
        <p:spPr>
          <a:xfrm>
            <a:off x="6386175" y="2705126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/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/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2526A-9228-6BF3-A46D-E22E6716772A}"/>
              </a:ext>
            </a:extLst>
          </p:cNvPr>
          <p:cNvSpPr/>
          <p:nvPr/>
        </p:nvSpPr>
        <p:spPr>
          <a:xfrm>
            <a:off x="5757925" y="4450080"/>
            <a:ext cx="1628395" cy="155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/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7D8A3B0-90DD-8EF7-5EBA-6CAD46A12594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 flipH="1">
            <a:off x="6851775" y="3474114"/>
            <a:ext cx="359849" cy="1449358"/>
          </a:xfrm>
          <a:prstGeom prst="curvedConnector5">
            <a:avLst>
              <a:gd name="adj1" fmla="val -63527"/>
              <a:gd name="adj2" fmla="val 50000"/>
              <a:gd name="adj3" fmla="val 163527"/>
            </a:avLst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C523884-F30B-637F-8E5D-DD4D28F1C8D8}"/>
              </a:ext>
            </a:extLst>
          </p:cNvPr>
          <p:cNvSpPr/>
          <p:nvPr/>
        </p:nvSpPr>
        <p:spPr>
          <a:xfrm flipH="1">
            <a:off x="1979025" y="33319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/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/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…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200" dirty="0"/>
                  <a:t>  </a:t>
                </a:r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4A99FC0-AE4D-EEE8-BCE8-D673FBC5C086}"/>
              </a:ext>
            </a:extLst>
          </p:cNvPr>
          <p:cNvSpPr/>
          <p:nvPr/>
        </p:nvSpPr>
        <p:spPr>
          <a:xfrm flipH="1">
            <a:off x="7165905" y="34512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2719E5-8642-B2BA-254F-7AAC3C906E9C}"/>
              </a:ext>
            </a:extLst>
          </p:cNvPr>
          <p:cNvSpPr/>
          <p:nvPr/>
        </p:nvSpPr>
        <p:spPr>
          <a:xfrm flipH="1">
            <a:off x="6851775" y="4900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/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…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/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it-IT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/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it-IT" b="1" dirty="0"/>
                  <a:t>Assuming then </a:t>
                </a:r>
                <a:r>
                  <a:rPr lang="it-IT" dirty="0"/>
                  <a:t>that the biadjacency matrix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can be interpreted as a </a:t>
                </a:r>
                <a:r>
                  <a:rPr lang="it-IT" b="1" dirty="0"/>
                  <a:t>matrix of probabilities</a:t>
                </a:r>
                <a:br>
                  <a:rPr lang="it-IT" b="1" dirty="0"/>
                </a:br>
                <a:r>
                  <a:rPr lang="it-IT" b="1" dirty="0"/>
                  <a:t>After defining </a:t>
                </a:r>
                <a:r>
                  <a:rPr lang="it-IT" dirty="0"/>
                  <a:t>a TRAINING 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(subset of «trusted» links)</a:t>
                </a:r>
                <a:br>
                  <a:rPr lang="it-IT" b="1" dirty="0"/>
                </a:br>
                <a:r>
                  <a:rPr lang="it-IT" dirty="0"/>
                  <a:t>We can produce the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defined as </a:t>
                </a:r>
                <a:br>
                  <a:rPr lang="it-IT" dirty="0"/>
                </a:b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</m:e>
                      </m:acc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−1         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0                          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blipFill>
                <a:blip r:embed="rId3"/>
                <a:stretch>
                  <a:fillRect l="-531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B5E2F8-0E78-4500-76BB-BCA962137158}"/>
              </a:ext>
            </a:extLst>
          </p:cNvPr>
          <p:cNvSpPr txBox="1"/>
          <p:nvPr/>
        </p:nvSpPr>
        <p:spPr>
          <a:xfrm>
            <a:off x="167640" y="350994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Leading to a «naive» version of the optimization problem to retrieve the information packets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672C1B7-C302-632E-002E-7D6EA2832757}"/>
              </a:ext>
            </a:extLst>
          </p:cNvPr>
          <p:cNvSpPr/>
          <p:nvPr/>
        </p:nvSpPr>
        <p:spPr>
          <a:xfrm rot="16200000">
            <a:off x="5888586" y="5394806"/>
            <a:ext cx="151183" cy="483110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2E9C049-D943-789D-DE52-31FB20971A28}"/>
              </a:ext>
            </a:extLst>
          </p:cNvPr>
          <p:cNvSpPr/>
          <p:nvPr/>
        </p:nvSpPr>
        <p:spPr>
          <a:xfrm rot="16200000">
            <a:off x="3932529" y="4950559"/>
            <a:ext cx="151183" cy="1371601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/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5C45A4-C527-1571-E86C-736CA9E717E4}"/>
              </a:ext>
            </a:extLst>
          </p:cNvPr>
          <p:cNvSpPr txBox="1"/>
          <p:nvPr/>
        </p:nvSpPr>
        <p:spPr>
          <a:xfrm>
            <a:off x="5394960" y="5711953"/>
            <a:ext cx="307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Zero contribution of complete uncertain entries</a:t>
            </a:r>
          </a:p>
        </p:txBody>
      </p:sp>
    </p:spTree>
    <p:extLst>
      <p:ext uri="{BB962C8B-B14F-4D97-AF65-F5344CB8AC3E}">
        <p14:creationId xmlns:p14="http://schemas.microsoft.com/office/powerpoint/2010/main" val="265933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7D61C59-8C9A-6B8E-E4FC-D22964A66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49" y="4116334"/>
            <a:ext cx="7895004" cy="807790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7" y="88226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The optimization problem – lack of convexity (sketch of proof)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9FCBAD-0B23-69A1-197D-786B23949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94" y="3772118"/>
            <a:ext cx="7529212" cy="533446"/>
          </a:xfrm>
          <a:prstGeom prst="rect">
            <a:avLst/>
          </a:prstGeom>
        </p:spPr>
      </p:pic>
      <p:sp>
        <p:nvSpPr>
          <p:cNvPr id="13" name="Left Brace 12">
            <a:extLst>
              <a:ext uri="{FF2B5EF4-FFF2-40B4-BE49-F238E27FC236}">
                <a16:creationId xmlns:a16="http://schemas.microsoft.com/office/drawing/2014/main" id="{A7110AA9-73A7-4134-A91B-4B59C06A0AB8}"/>
              </a:ext>
            </a:extLst>
          </p:cNvPr>
          <p:cNvSpPr/>
          <p:nvPr/>
        </p:nvSpPr>
        <p:spPr>
          <a:xfrm rot="5400000">
            <a:off x="4870582" y="954274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/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… </m:t>
                              </m:r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5F0945-68DE-F7D2-D547-15E56A9F1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3" y="2955689"/>
                <a:ext cx="4767945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DFE1CF77-1041-8EAF-B5FC-66C181C8D558}"/>
              </a:ext>
            </a:extLst>
          </p:cNvPr>
          <p:cNvSpPr/>
          <p:nvPr/>
        </p:nvSpPr>
        <p:spPr>
          <a:xfrm rot="16200000">
            <a:off x="4870580" y="2281201"/>
            <a:ext cx="359228" cy="5276463"/>
          </a:xfrm>
          <a:prstGeom prst="leftBrace">
            <a:avLst>
              <a:gd name="adj1" fmla="val 182359"/>
              <a:gd name="adj2" fmla="val 51592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/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𝑐𝑜𝑙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∈</m:t>
                      </m:r>
                      <m:func>
                        <m:func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ker</m:t>
                          </m:r>
                        </m:fName>
                        <m:e>
                          <m:d>
                            <m:d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…</m:t>
                                  </m:r>
                                </m:e>
                                <m:sup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68D341F-5ACB-C6CA-0AC5-6424951D3F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481" y="5152774"/>
                <a:ext cx="476794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639288F-2189-E734-7789-70A0E65504F5}"/>
              </a:ext>
            </a:extLst>
          </p:cNvPr>
          <p:cNvSpPr txBox="1"/>
          <p:nvPr/>
        </p:nvSpPr>
        <p:spPr>
          <a:xfrm>
            <a:off x="167640" y="2366710"/>
            <a:ext cx="7604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 gradient based optimizer </a:t>
            </a:r>
            <a:r>
              <a:rPr lang="it-IT" b="1" dirty="0"/>
              <a:t>can get trapped in local optima / saddle points</a:t>
            </a:r>
            <a:endParaRPr lang="it-I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D6292-52EB-DC5E-BFE2-F9418C4CD385}"/>
              </a:ext>
            </a:extLst>
          </p:cNvPr>
          <p:cNvSpPr txBox="1"/>
          <p:nvPr/>
        </p:nvSpPr>
        <p:spPr>
          <a:xfrm>
            <a:off x="167640" y="1574144"/>
            <a:ext cx="6326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There is still some problem to tackle...</a:t>
            </a:r>
          </a:p>
        </p:txBody>
      </p:sp>
    </p:spTree>
    <p:extLst>
      <p:ext uri="{BB962C8B-B14F-4D97-AF65-F5344CB8AC3E}">
        <p14:creationId xmlns:p14="http://schemas.microsoft.com/office/powerpoint/2010/main" val="3371352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algn="ctr"/>
                <a:r>
                  <a:rPr lang="it-IT" sz="2000" dirty="0"/>
                  <a:t>+</a:t>
                </a:r>
                <a:br>
                  <a:rPr lang="it-IT" sz="2000" i="1" dirty="0"/>
                </a:br>
                <a:r>
                  <a:rPr lang="it-IT" sz="2000" i="1" dirty="0"/>
                  <a:t>Stability to perturbations in information packets</a:t>
                </a:r>
                <a:br>
                  <a:rPr lang="it-IT" sz="2000" i="1" dirty="0"/>
                </a:br>
                <a:r>
                  <a:rPr lang="it-IT" sz="2000" dirty="0"/>
                  <a:t>+</a:t>
                </a:r>
                <a:br>
                  <a:rPr lang="it-IT" sz="2000" dirty="0"/>
                </a:br>
                <a:r>
                  <a:rPr lang="it-IT" sz="2000" i="1" dirty="0"/>
                  <a:t>The minimum is a «good minimum»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blipFill>
                <a:blip r:embed="rId3"/>
                <a:stretch>
                  <a:fillRect b="-30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A339A-F477-03E2-E159-4DF5935263F3}"/>
              </a:ext>
            </a:extLst>
          </p:cNvPr>
          <p:cNvSpPr txBox="1"/>
          <p:nvPr/>
        </p:nvSpPr>
        <p:spPr>
          <a:xfrm>
            <a:off x="53340" y="5120640"/>
            <a:ext cx="898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Problem: </a:t>
            </a:r>
            <a:r>
              <a:rPr lang="it-IT" dirty="0">
                <a:solidFill>
                  <a:srgbClr val="FF0000"/>
                </a:solidFill>
              </a:rPr>
              <a:t>the optimization task is </a:t>
            </a:r>
            <a:r>
              <a:rPr lang="it-IT" b="1" dirty="0">
                <a:solidFill>
                  <a:srgbClr val="FF0000"/>
                </a:solidFill>
              </a:rPr>
              <a:t>not convex </a:t>
            </a:r>
            <a:r>
              <a:rPr lang="it-IT" dirty="0">
                <a:solidFill>
                  <a:srgbClr val="FF0000"/>
                </a:solidFill>
              </a:rPr>
              <a:t>and moreover </a:t>
            </a:r>
            <a:r>
              <a:rPr lang="it-IT" b="1" dirty="0">
                <a:solidFill>
                  <a:srgbClr val="FF0000"/>
                </a:solidFill>
              </a:rPr>
              <a:t>could be sensitive to initial guess on the matrices</a:t>
            </a:r>
          </a:p>
          <a:p>
            <a:r>
              <a:rPr lang="it-IT" dirty="0">
                <a:solidFill>
                  <a:srgbClr val="FF0000"/>
                </a:solidFill>
              </a:rPr>
              <a:t>We want the problem </a:t>
            </a:r>
            <a:r>
              <a:rPr lang="it-IT" b="1" dirty="0">
                <a:solidFill>
                  <a:srgbClr val="FF0000"/>
                </a:solidFill>
              </a:rPr>
              <a:t>to be well posed </a:t>
            </a:r>
            <a:r>
              <a:rPr lang="it-IT" dirty="0">
                <a:solidFill>
                  <a:srgbClr val="FF0000"/>
                </a:solidFill>
              </a:rPr>
              <a:t>and </a:t>
            </a:r>
            <a:r>
              <a:rPr lang="it-IT" b="1" dirty="0">
                <a:solidFill>
                  <a:srgbClr val="FF0000"/>
                </a:solidFill>
              </a:rPr>
              <a:t>resilient to initial conditions.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less naive version of the optimization problem could read as...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364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/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Let us define </a:t>
                </a:r>
                <a:r>
                  <a:rPr lang="it-IT" b="1" dirty="0"/>
                  <a:t>a family of optimization problems, indexed by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blipFill>
                <a:blip r:embed="rId4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CA895C-F6AB-0BF8-433E-ED906C790040}"/>
              </a:ext>
            </a:extLst>
          </p:cNvPr>
          <p:cNvSpPr txBox="1"/>
          <p:nvPr/>
        </p:nvSpPr>
        <p:spPr>
          <a:xfrm>
            <a:off x="80009" y="3756887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Paired with the following </a:t>
            </a:r>
            <a:r>
              <a:rPr lang="it-IT" b="1" dirty="0"/>
              <a:t>numerical scheme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A278599-5D3A-BE57-616C-C7BF6C336FE9}"/>
              </a:ext>
            </a:extLst>
          </p:cNvPr>
          <p:cNvSpPr/>
          <p:nvPr/>
        </p:nvSpPr>
        <p:spPr>
          <a:xfrm rot="5400000">
            <a:off x="5273414" y="4137424"/>
            <a:ext cx="250711" cy="2705100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47FE3-75A0-F081-5A18-2C6BA1F0C429}"/>
              </a:ext>
            </a:extLst>
          </p:cNvPr>
          <p:cNvSpPr txBox="1"/>
          <p:nvPr/>
        </p:nvSpPr>
        <p:spPr>
          <a:xfrm>
            <a:off x="4343861" y="5556019"/>
            <a:ext cx="451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Implemented as a single gradient descent step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737B8FE-EE15-1890-F617-90A5269F57B0}"/>
              </a:ext>
            </a:extLst>
          </p:cNvPr>
          <p:cNvSpPr/>
          <p:nvPr/>
        </p:nvSpPr>
        <p:spPr>
          <a:xfrm rot="10800000">
            <a:off x="1938912" y="1874497"/>
            <a:ext cx="250711" cy="1745251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/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𝑜𝑝𝑡𝑃𝑟𝑜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650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Ok... </a:t>
            </a:r>
            <a:r>
              <a:rPr lang="it-IT"/>
              <a:t>But </a:t>
            </a:r>
            <a:r>
              <a:rPr lang="it-IT" b="1"/>
              <a:t>why should it work? </a:t>
            </a:r>
            <a:r>
              <a:rPr lang="it-IT" b="1" dirty="0"/>
              <a:t>What is the Heuristics?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/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Greedy Heuristics : </a:t>
                </a:r>
                <a:r>
                  <a:rPr lang="it-IT" dirty="0"/>
                  <a:t>Information packets , if the «uncertainity» region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is larger, can move in it for longer time before moving to «high certainity» regions where the gradient is lower and they risk to get stuck. Parameter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models, in some sense, the «self-esteem» of the classifier, so when it is low only information packets that are very likely to be in «flatten» regions are moved there</a:t>
                </a:r>
                <a:endParaRPr lang="it-IT" b="1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blipFill>
                <a:blip r:embed="rId4"/>
                <a:stretch>
                  <a:fillRect l="-1027" t="-1415" r="-770" b="-28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C624DE-5493-3898-133B-02384E0B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487699"/>
            <a:ext cx="3493772" cy="2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1DE69E-3D66-CD22-7259-13D2ECF2B169}"/>
              </a:ext>
            </a:extLst>
          </p:cNvPr>
          <p:cNvGrpSpPr/>
          <p:nvPr/>
        </p:nvGrpSpPr>
        <p:grpSpPr>
          <a:xfrm>
            <a:off x="6046160" y="4607296"/>
            <a:ext cx="1904421" cy="119828"/>
            <a:chOff x="5911619" y="5064761"/>
            <a:chExt cx="939800" cy="111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C0B4D5-9CF0-5C5C-3DA7-014ED8F9B22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619" y="5120641"/>
              <a:ext cx="9398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2FFEFD-3C0D-EC57-2EA2-579AD61A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59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CCD9A-E480-AFE1-38F1-DDB6BA017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380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7D929-C674-18D5-4D0B-0F5DF4AEAA34}"/>
              </a:ext>
            </a:extLst>
          </p:cNvPr>
          <p:cNvGrpSpPr/>
          <p:nvPr/>
        </p:nvGrpSpPr>
        <p:grpSpPr>
          <a:xfrm>
            <a:off x="6459813" y="4549813"/>
            <a:ext cx="939800" cy="111760"/>
            <a:chOff x="6521219" y="5486499"/>
            <a:chExt cx="939800" cy="1117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2F66-CFFB-8465-D703-F839481054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1219" y="5542379"/>
              <a:ext cx="939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59F87A-6D73-F930-6301-1E11A4CC2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759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E500A-F5B8-603A-BBCD-846967FE39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9980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2156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Experiments and Embedding visualization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89D4C-90AC-810B-7C59-E6696FC74EA2}"/>
              </a:ext>
            </a:extLst>
          </p:cNvPr>
          <p:cNvGrpSpPr/>
          <p:nvPr/>
        </p:nvGrpSpPr>
        <p:grpSpPr>
          <a:xfrm>
            <a:off x="2202180" y="1328720"/>
            <a:ext cx="4534522" cy="4740031"/>
            <a:chOff x="6177021" y="1275961"/>
            <a:chExt cx="4534522" cy="474003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4D1E61-139E-0450-E053-02E1C3AC99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1275961"/>
              <a:ext cx="4534522" cy="22672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ABC625CB-1399-2C6C-BFFA-2329AC3B22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7021" y="3748730"/>
              <a:ext cx="4534522" cy="22672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/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BA3A63-6A61-6675-E347-F199127BEA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3601" y="3030903"/>
                <a:ext cx="8490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/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66A8365-D7BD-C4F2-9CC3-B4E29913E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5529" y="5529280"/>
                <a:ext cx="84908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/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6D18BDE-2C06-FCC1-9923-9F2B50BDB5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5497014"/>
                <a:ext cx="849086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/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7D4A20A-0D1A-F002-E1AA-6BACCF0ECC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3234" y="3030903"/>
                <a:ext cx="849086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/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3F89605-3032-FBF4-BAD8-E5DEB4FD6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61449" y="1884953"/>
                <a:ext cx="1390261" cy="92333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/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</m:oMath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=5⋅</m:t>
                      </m:r>
                      <m:sSup>
                        <m:sSupPr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=2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815C55F-034B-41F5-1CB0-9165F67F5A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829" y="4494816"/>
                <a:ext cx="1390261" cy="92333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2F713E14-0BF2-4D2B-C55D-1D11E4FC7864}"/>
              </a:ext>
            </a:extLst>
          </p:cNvPr>
          <p:cNvSpPr txBox="1"/>
          <p:nvPr/>
        </p:nvSpPr>
        <p:spPr>
          <a:xfrm>
            <a:off x="167640" y="1791478"/>
            <a:ext cx="20345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Experimental results </a:t>
            </a:r>
            <a:r>
              <a:rPr lang="it-IT" dirty="0"/>
              <a:t>seem to validate the proposed heuristics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128406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Some metrics...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B802D-26D9-1EF9-6AAF-CD19757B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" y="1503223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3A7EA2F-F529-7AE8-F69C-5890F0E44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751" y="1953578"/>
            <a:ext cx="4037997" cy="2950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EE7184-C758-5DFF-0CD7-9A68736E6051}"/>
                  </a:ext>
                </a:extLst>
              </p:cNvPr>
              <p:cNvSpPr txBox="1"/>
              <p:nvPr/>
            </p:nvSpPr>
            <p:spPr>
              <a:xfrm>
                <a:off x="791066" y="5736282"/>
                <a:ext cx="4511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i="1" dirty="0"/>
                  <a:t>Confusion matrix in a test 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=30</m:t>
                    </m:r>
                  </m:oMath>
                </a14:m>
                <a:endParaRPr lang="it-IT" i="1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9EE7184-C758-5DFF-0CD7-9A68736E60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66" y="5736282"/>
                <a:ext cx="4511501" cy="369332"/>
              </a:xfrm>
              <a:prstGeom prst="rect">
                <a:avLst/>
              </a:prstGeom>
              <a:blipFill>
                <a:blip r:embed="rId5"/>
                <a:stretch>
                  <a:fillRect l="-1216" t="-9836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2AD518F-0487-E408-D8CB-DD3EBCD638B3}"/>
              </a:ext>
            </a:extLst>
          </p:cNvPr>
          <p:cNvCxnSpPr/>
          <p:nvPr/>
        </p:nvCxnSpPr>
        <p:spPr>
          <a:xfrm>
            <a:off x="5379720" y="2872740"/>
            <a:ext cx="1310640" cy="0"/>
          </a:xfrm>
          <a:prstGeom prst="line">
            <a:avLst/>
          </a:prstGeom>
          <a:ln w="127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D134CE7-9D51-7282-CA9D-0909C1B7F964}"/>
              </a:ext>
            </a:extLst>
          </p:cNvPr>
          <p:cNvCxnSpPr>
            <a:cxnSpLocks/>
          </p:cNvCxnSpPr>
          <p:nvPr/>
        </p:nvCxnSpPr>
        <p:spPr>
          <a:xfrm flipV="1">
            <a:off x="6957060" y="2872740"/>
            <a:ext cx="0" cy="1805940"/>
          </a:xfrm>
          <a:prstGeom prst="line">
            <a:avLst/>
          </a:prstGeom>
          <a:ln w="12700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6E25D72-A7C6-4DFE-8631-3ED552E543B4}"/>
              </a:ext>
            </a:extLst>
          </p:cNvPr>
          <p:cNvSpPr txBox="1"/>
          <p:nvPr/>
        </p:nvSpPr>
        <p:spPr>
          <a:xfrm>
            <a:off x="5532120" y="4932044"/>
            <a:ext cx="34828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i="1" dirty="0"/>
              <a:t>Scatter plot of the confusion matrices diagonal elements over 100 simulations , different test/train set each simulation</a:t>
            </a:r>
          </a:p>
        </p:txBody>
      </p:sp>
    </p:spTree>
    <p:extLst>
      <p:ext uri="{BB962C8B-B14F-4D97-AF65-F5344CB8AC3E}">
        <p14:creationId xmlns:p14="http://schemas.microsoft.com/office/powerpoint/2010/main" val="455196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discovery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2800" dirty="0"/>
              <a:t>Proof of concept – Multidimensional Scaling of information packets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86FF19-6981-B587-94F5-6E7C8C9C96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37" b="30357"/>
          <a:stretch/>
        </p:blipFill>
        <p:spPr>
          <a:xfrm>
            <a:off x="83975" y="4294735"/>
            <a:ext cx="8976049" cy="184086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CC8F25A-13D1-B0FE-703B-656F9D3FE004}"/>
              </a:ext>
            </a:extLst>
          </p:cNvPr>
          <p:cNvGrpSpPr/>
          <p:nvPr/>
        </p:nvGrpSpPr>
        <p:grpSpPr>
          <a:xfrm>
            <a:off x="281478" y="1411391"/>
            <a:ext cx="5362964" cy="2969040"/>
            <a:chOff x="2127379" y="1335191"/>
            <a:chExt cx="5362964" cy="2969040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030BD1EB-1253-E1FE-C99D-37AAE3C2CB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379" y="1335191"/>
              <a:ext cx="5362964" cy="296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A72C696-D15B-9B1B-AFE7-05DBF47E5075}"/>
                </a:ext>
              </a:extLst>
            </p:cNvPr>
            <p:cNvSpPr/>
            <p:nvPr/>
          </p:nvSpPr>
          <p:spPr>
            <a:xfrm rot="20705918">
              <a:off x="3098940" y="3060844"/>
              <a:ext cx="2446020" cy="676056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DC50220-088A-8A58-4396-61717869DC38}"/>
                </a:ext>
              </a:extLst>
            </p:cNvPr>
            <p:cNvSpPr/>
            <p:nvPr/>
          </p:nvSpPr>
          <p:spPr>
            <a:xfrm rot="6957423">
              <a:off x="4481553" y="3204052"/>
              <a:ext cx="1262300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C2D538-487A-5DBD-C1C1-582E3505EBDD}"/>
              </a:ext>
            </a:extLst>
          </p:cNvPr>
          <p:cNvSpPr txBox="1"/>
          <p:nvPr/>
        </p:nvSpPr>
        <p:spPr>
          <a:xfrm>
            <a:off x="4572000" y="1411391"/>
            <a:ext cx="44880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Given a certan disease information packet </a:t>
            </a:r>
            <a:r>
              <a:rPr lang="it-IT" dirty="0"/>
              <a:t>we can select the near information packets, and perform </a:t>
            </a:r>
            <a:r>
              <a:rPr lang="it-IT" b="1" dirty="0"/>
              <a:t>multidimensional scaling </a:t>
            </a:r>
            <a:r>
              <a:rPr lang="it-IT" dirty="0"/>
              <a:t>on its neighbors in order to perform a  </a:t>
            </a:r>
            <a:r>
              <a:rPr lang="it-IT" b="1" dirty="0"/>
              <a:t>mesoscale analysis of diseases of the network.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9F857-EEC3-F57E-A9E4-02E4618258E7}"/>
              </a:ext>
            </a:extLst>
          </p:cNvPr>
          <p:cNvSpPr txBox="1"/>
          <p:nvPr/>
        </p:nvSpPr>
        <p:spPr>
          <a:xfrm>
            <a:off x="4579620" y="3165717"/>
            <a:ext cx="45796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solidFill>
                  <a:srgbClr val="FF0000"/>
                </a:solidFill>
              </a:rPr>
              <a:t>We were able to </a:t>
            </a:r>
            <a:r>
              <a:rPr lang="it-IT" b="1" dirty="0">
                <a:solidFill>
                  <a:srgbClr val="FF0000"/>
                </a:solidFill>
              </a:rPr>
              <a:t>recover medical «closeness» </a:t>
            </a:r>
            <a:r>
              <a:rPr lang="it-IT" dirty="0">
                <a:solidFill>
                  <a:srgbClr val="FF0000"/>
                </a:solidFill>
              </a:rPr>
              <a:t>between diseases, </a:t>
            </a:r>
            <a:r>
              <a:rPr lang="it-IT" b="1" dirty="0">
                <a:solidFill>
                  <a:srgbClr val="FF0000"/>
                </a:solidFill>
              </a:rPr>
              <a:t>in some cases unknown at the time of dataset production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53E0888-51BF-21B9-6DD2-373C12846AC6}"/>
              </a:ext>
            </a:extLst>
          </p:cNvPr>
          <p:cNvSpPr/>
          <p:nvPr/>
        </p:nvSpPr>
        <p:spPr>
          <a:xfrm>
            <a:off x="2308860" y="4380431"/>
            <a:ext cx="624840" cy="427789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1934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2800" dirty="0"/>
              <a:t>Proof of concept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BE3148-C3C4-020B-1D60-D7A72A2C2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2" y="1401785"/>
            <a:ext cx="4561649" cy="26127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5D6F05B-24FA-7854-0B7B-4BD0E729E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315" y="3308216"/>
            <a:ext cx="3125145" cy="2315879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2A34866-4C1E-BE51-1E0D-991D0F1A3AE9}"/>
              </a:ext>
            </a:extLst>
          </p:cNvPr>
          <p:cNvSpPr/>
          <p:nvPr/>
        </p:nvSpPr>
        <p:spPr>
          <a:xfrm>
            <a:off x="1249680" y="3338696"/>
            <a:ext cx="2639568" cy="706322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FA616D-DB44-D7A6-2AAB-5307DB12449A}"/>
              </a:ext>
            </a:extLst>
          </p:cNvPr>
          <p:cNvSpPr/>
          <p:nvPr/>
        </p:nvSpPr>
        <p:spPr>
          <a:xfrm>
            <a:off x="3889248" y="3338696"/>
            <a:ext cx="304800" cy="556648"/>
          </a:xfrm>
          <a:prstGeom prst="rect">
            <a:avLst/>
          </a:prstGeom>
          <a:solidFill>
            <a:srgbClr val="FFFF00">
              <a:alpha val="22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EC7FB-ADDB-BC89-94FB-766CB484DC68}"/>
              </a:ext>
            </a:extLst>
          </p:cNvPr>
          <p:cNvSpPr txBox="1"/>
          <p:nvPr/>
        </p:nvSpPr>
        <p:spPr>
          <a:xfrm>
            <a:off x="1154311" y="5601770"/>
            <a:ext cx="3177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A report of two cases of chronic serious manganese poisoning treated with sodium para-aminosalicylic acid </a:t>
            </a:r>
            <a:r>
              <a:rPr lang="it-IT" sz="800" i="1" dirty="0"/>
              <a:t>Ky Shuqin, Deng Haishang, Xie Peiyi, Hu Wanda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FD5D503-B084-49C0-855E-E33B00707C14}"/>
              </a:ext>
            </a:extLst>
          </p:cNvPr>
          <p:cNvGrpSpPr/>
          <p:nvPr/>
        </p:nvGrpSpPr>
        <p:grpSpPr>
          <a:xfrm>
            <a:off x="5151120" y="1404167"/>
            <a:ext cx="5410199" cy="2821228"/>
            <a:chOff x="5151120" y="2122623"/>
            <a:chExt cx="5410199" cy="2821228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F1509F3D-516D-40F5-8D54-DF8688A975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1120" y="2122623"/>
              <a:ext cx="5410199" cy="2821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26CE02C-4894-D1DA-D872-EC6CCEC4F5D0}"/>
                </a:ext>
              </a:extLst>
            </p:cNvPr>
            <p:cNvSpPr/>
            <p:nvPr/>
          </p:nvSpPr>
          <p:spPr>
            <a:xfrm rot="13480274">
              <a:off x="6261302" y="2476901"/>
              <a:ext cx="1517513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745D9F7-5311-C935-38A5-25909D9866D3}"/>
                </a:ext>
              </a:extLst>
            </p:cNvPr>
            <p:cNvSpPr/>
            <p:nvPr/>
          </p:nvSpPr>
          <p:spPr>
            <a:xfrm rot="8562439">
              <a:off x="5494318" y="3309554"/>
              <a:ext cx="2245816" cy="510458"/>
            </a:xfrm>
            <a:prstGeom prst="ellipse">
              <a:avLst/>
            </a:prstGeom>
            <a:noFill/>
            <a:ln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3C416D65-6B2D-47C2-5AE6-181DA50F0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8909" y="4549070"/>
            <a:ext cx="4668620" cy="1027340"/>
          </a:xfrm>
          <a:prstGeom prst="rect">
            <a:avLst/>
          </a:prstGeom>
          <a:ln w="19050">
            <a:solidFill>
              <a:srgbClr val="728FA5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313E37B-27D8-92A3-7787-029EF2683571}"/>
              </a:ext>
            </a:extLst>
          </p:cNvPr>
          <p:cNvSpPr txBox="1"/>
          <p:nvPr/>
        </p:nvSpPr>
        <p:spPr>
          <a:xfrm>
            <a:off x="4331462" y="5592600"/>
            <a:ext cx="45616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b="1" i="1" dirty="0"/>
              <a:t>The association between chronic obstructive pulmonary disease and Parkinson’s disease: a nationwide population-based retrospective cohort study </a:t>
            </a:r>
          </a:p>
          <a:p>
            <a:r>
              <a:rPr lang="it-IT" sz="800" i="1" dirty="0"/>
              <a:t>C.-H. Li, W.-C. Chen, W.-C. Liao, C.-Y. Tu, C.-L. Lin, F.-C. Sung, C.-H. Chen, W.-H. Hsu</a:t>
            </a:r>
          </a:p>
        </p:txBody>
      </p:sp>
    </p:spTree>
    <p:extLst>
      <p:ext uri="{BB962C8B-B14F-4D97-AF65-F5344CB8AC3E}">
        <p14:creationId xmlns:p14="http://schemas.microsoft.com/office/powerpoint/2010/main" val="2669160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1881839"/>
            <a:ext cx="529994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</a:t>
            </a:r>
            <a:r>
              <a:rPr lang="it-IT" dirty="0"/>
              <a:t>and from the bipartition, implicitly </a:t>
            </a:r>
            <a:r>
              <a:rPr lang="it-IT" b="1" dirty="0"/>
              <a:t>the chemical/disease tag)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  <a:p>
            <a:endParaRPr lang="it-IT" b="1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358542" y="4629626"/>
            <a:ext cx="3377681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  <a:p>
            <a:pPr algn="ctr"/>
            <a:r>
              <a:rPr lang="it-IT" sz="11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produced  </a:t>
            </a:r>
            <a:r>
              <a:rPr lang="it-IT" sz="1100" b="1" i="1" dirty="0">
                <a:latin typeface="Cambria Math" panose="02040503050406030204" pitchFamily="18" charset="0"/>
                <a:ea typeface="Cambria Math" panose="02040503050406030204" pitchFamily="18" charset="0"/>
              </a:rPr>
              <a:t>taking only the 100 nodes with higher degree.</a:t>
            </a:r>
            <a:endParaRPr lang="it-IT" sz="11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010A7F9-B799-C391-F514-B413F504B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48" y="1785665"/>
            <a:ext cx="3846590" cy="2908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5E50CA-D887-C479-7AF4-4239E42084FC}"/>
              </a:ext>
            </a:extLst>
          </p:cNvPr>
          <p:cNvSpPr txBox="1"/>
          <p:nvPr/>
        </p:nvSpPr>
        <p:spPr>
          <a:xfrm>
            <a:off x="81946" y="5483987"/>
            <a:ext cx="9014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b="1" dirty="0"/>
              <a:t>remark: </a:t>
            </a:r>
            <a:r>
              <a:rPr lang="it-IT" dirty="0"/>
              <a:t>the dataset was uploaded in </a:t>
            </a:r>
            <a:r>
              <a:rPr lang="it-IT" b="1" dirty="0"/>
              <a:t>May 27, 2016 </a:t>
            </a:r>
            <a:r>
              <a:rPr lang="it-IT" dirty="0"/>
              <a:t>and </a:t>
            </a:r>
            <a:r>
              <a:rPr lang="it-IT" b="1" dirty="0"/>
              <a:t>updated 4 years ago </a:t>
            </a:r>
            <a:r>
              <a:rPr lang="it-IT" i="1" dirty="0"/>
              <a:t>(we will see later why this is important)</a:t>
            </a:r>
            <a:endParaRPr lang="en-US" i="1" dirty="0">
              <a:solidFill>
                <a:srgbClr val="656D76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335174" y="4404156"/>
            <a:ext cx="87019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link. </a:t>
            </a:r>
            <a:r>
              <a:rPr lang="it-IT" i="1" dirty="0"/>
              <a:t>Strong </a:t>
            </a:r>
            <a:r>
              <a:rPr lang="it-IT" b="1" i="1" dirty="0"/>
              <a:t>disassortative behavior</a:t>
            </a:r>
            <a:r>
              <a:rPr lang="it-IT" i="1" dirty="0"/>
              <a:t> of the network also poses challenges, due to tendencies of higher degree-central nodes to connect less degree-central ones </a:t>
            </a:r>
            <a:r>
              <a:rPr lang="it-IT" b="1" i="1" dirty="0"/>
              <a:t>(a lot of chemicals interact with a lot of diseases that are almost exclusively cured by that chemical </a:t>
            </a:r>
            <a:r>
              <a:rPr lang="it-IT" i="1" dirty="0"/>
              <a:t>and </a:t>
            </a:r>
            <a:r>
              <a:rPr lang="it-IT" b="1" i="1" dirty="0"/>
              <a:t>a lot of diseases interact with a lot of chemicals which are useful only to those diseases)</a:t>
            </a:r>
            <a:endParaRPr lang="it-IT" b="1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A3063C-44F9-AB76-7A73-2F0E4E4006D5}"/>
              </a:ext>
            </a:extLst>
          </p:cNvPr>
          <p:cNvGrpSpPr/>
          <p:nvPr/>
        </p:nvGrpSpPr>
        <p:grpSpPr>
          <a:xfrm>
            <a:off x="506753" y="2165697"/>
            <a:ext cx="7810552" cy="2079558"/>
            <a:chOff x="440921" y="2002262"/>
            <a:chExt cx="8866363" cy="241469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E9B874A-3FCF-018D-3B92-77C46EDD53F8}"/>
                </a:ext>
              </a:extLst>
            </p:cNvPr>
            <p:cNvGrpSpPr/>
            <p:nvPr/>
          </p:nvGrpSpPr>
          <p:grpSpPr>
            <a:xfrm>
              <a:off x="440921" y="2002263"/>
              <a:ext cx="5949269" cy="2414691"/>
              <a:chOff x="671804" y="1712891"/>
              <a:chExt cx="7235119" cy="2936592"/>
            </a:xfrm>
          </p:grpSpPr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98A9DDD0-D8D2-46AD-943F-D74448212B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71804" y="1726010"/>
                <a:ext cx="3493572" cy="29176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>
                <a:extLst>
                  <a:ext uri="{FF2B5EF4-FFF2-40B4-BE49-F238E27FC236}">
                    <a16:creationId xmlns:a16="http://schemas.microsoft.com/office/drawing/2014/main" id="{CBB3D6AF-AA64-E21D-C947-F005687C2D4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33327" y="1712891"/>
                <a:ext cx="3573596" cy="293659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8600853-D4F4-3062-EA0E-378F9D339D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6416" y="2002262"/>
              <a:ext cx="2880868" cy="241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4" name="Picture 10">
            <a:extLst>
              <a:ext uri="{FF2B5EF4-FFF2-40B4-BE49-F238E27FC236}">
                <a16:creationId xmlns:a16="http://schemas.microsoft.com/office/drawing/2014/main" id="{81ED12D4-A382-02BC-E499-C25F392F8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7144" y="1543720"/>
            <a:ext cx="1324145" cy="110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51B0601-CEA0-8D43-565E-0CB761B37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317" y="2729851"/>
            <a:ext cx="1333798" cy="109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22E49FFB-65B8-858B-71BA-5D2EDDF6BBED}"/>
              </a:ext>
            </a:extLst>
          </p:cNvPr>
          <p:cNvSpPr/>
          <p:nvPr/>
        </p:nvSpPr>
        <p:spPr>
          <a:xfrm>
            <a:off x="2733713" y="301302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need a more robust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a </a:t>
            </a:r>
            <a:r>
              <a:rPr lang="it-IT" b="1" dirty="0"/>
              <a:t>method thought for being used on human people was not able to deal with this kind of problem</a:t>
            </a:r>
            <a:r>
              <a:rPr lang="it-IT" dirty="0"/>
              <a:t>. We need to build a model which is more «tight» with respect to our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DBF-30A1-56D5-CF21-61172A9564F6}"/>
              </a:ext>
            </a:extLst>
          </p:cNvPr>
          <p:cNvSpPr txBox="1"/>
          <p:nvPr/>
        </p:nvSpPr>
        <p:spPr>
          <a:xfrm>
            <a:off x="4982469" y="301670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We need to rethink our model in order to </a:t>
            </a:r>
            <a:r>
              <a:rPr lang="it-IT" b="1" dirty="0"/>
              <a:t>bring it closer to the reality </a:t>
            </a:r>
            <a:r>
              <a:rPr lang="it-IT" dirty="0"/>
              <a:t>we are trying to represent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2C81FE-6A6A-62CC-2367-4AC89E98F583}"/>
              </a:ext>
            </a:extLst>
          </p:cNvPr>
          <p:cNvSpPr/>
          <p:nvPr/>
        </p:nvSpPr>
        <p:spPr>
          <a:xfrm>
            <a:off x="494523" y="268721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30EAF-C711-FA8A-BC5C-C2D2DD5507B6}"/>
              </a:ext>
            </a:extLst>
          </p:cNvPr>
          <p:cNvSpPr/>
          <p:nvPr/>
        </p:nvSpPr>
        <p:spPr>
          <a:xfrm>
            <a:off x="3470988" y="4103016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32E45-1CEC-28C1-AECA-11672F78D3F5}"/>
              </a:ext>
            </a:extLst>
          </p:cNvPr>
          <p:cNvSpPr/>
          <p:nvPr/>
        </p:nvSpPr>
        <p:spPr>
          <a:xfrm>
            <a:off x="659364" y="3358954"/>
            <a:ext cx="892628" cy="88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C9983C-C48C-A865-8108-737A4D33D501}"/>
              </a:ext>
            </a:extLst>
          </p:cNvPr>
          <p:cNvSpPr txBox="1"/>
          <p:nvPr/>
        </p:nvSpPr>
        <p:spPr>
          <a:xfrm>
            <a:off x="800021" y="2432183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Reality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A09DD-A7F0-2CED-619E-B8BF70166B98}"/>
              </a:ext>
            </a:extLst>
          </p:cNvPr>
          <p:cNvSpPr txBox="1"/>
          <p:nvPr/>
        </p:nvSpPr>
        <p:spPr>
          <a:xfrm>
            <a:off x="648432" y="3083335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Part of reality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E4C5E1-D581-D8A8-D7A7-87D6BAD2F05D}"/>
              </a:ext>
            </a:extLst>
          </p:cNvPr>
          <p:cNvSpPr/>
          <p:nvPr/>
        </p:nvSpPr>
        <p:spPr>
          <a:xfrm>
            <a:off x="4023827" y="3422193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D6951-A35A-D45E-2C59-91BB72CF9DBF}"/>
              </a:ext>
            </a:extLst>
          </p:cNvPr>
          <p:cNvSpPr txBox="1"/>
          <p:nvPr/>
        </p:nvSpPr>
        <p:spPr>
          <a:xfrm>
            <a:off x="3109426" y="2782769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4DC306-103B-2CF8-5571-D234FBE572D5}"/>
              </a:ext>
            </a:extLst>
          </p:cNvPr>
          <p:cNvCxnSpPr>
            <a:cxnSpLocks/>
            <a:stCxn id="18" idx="2"/>
            <a:endCxn id="19" idx="6"/>
          </p:cNvCxnSpPr>
          <p:nvPr/>
        </p:nvCxnSpPr>
        <p:spPr>
          <a:xfrm flipH="1" flipV="1">
            <a:off x="1551992" y="3803000"/>
            <a:ext cx="1918996" cy="33378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1BB813-D56A-AB38-07BF-0E6C83E1C23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2209800" y="3129813"/>
            <a:ext cx="1814027" cy="32614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0C8D8-1F35-9750-F0DF-A8C8AA758510}"/>
              </a:ext>
            </a:extLst>
          </p:cNvPr>
          <p:cNvSpPr txBox="1"/>
          <p:nvPr/>
        </p:nvSpPr>
        <p:spPr>
          <a:xfrm>
            <a:off x="4363616" y="492297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Moving therefore </a:t>
            </a:r>
            <a:r>
              <a:rPr lang="it-IT" b="1" dirty="0"/>
              <a:t>from an incomplete representation of reality </a:t>
            </a:r>
            <a:r>
              <a:rPr lang="it-IT" dirty="0"/>
              <a:t>to a </a:t>
            </a:r>
            <a:r>
              <a:rPr lang="it-IT" b="1" dirty="0"/>
              <a:t>richer one</a:t>
            </a:r>
            <a:endParaRPr lang="it-IT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B47C06-D8EF-174C-3A04-A42D654C5F8A}"/>
              </a:ext>
            </a:extLst>
          </p:cNvPr>
          <p:cNvSpPr/>
          <p:nvPr/>
        </p:nvSpPr>
        <p:spPr>
          <a:xfrm rot="18274538" flipV="1">
            <a:off x="3515892" y="3696168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72835F-C588-6C2C-E188-7B39AADAE011}"/>
              </a:ext>
            </a:extLst>
          </p:cNvPr>
          <p:cNvSpPr txBox="1"/>
          <p:nvPr/>
        </p:nvSpPr>
        <p:spPr>
          <a:xfrm rot="18264091">
            <a:off x="3327505" y="3488743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complexity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9FBBEE-667A-C87D-25C6-5B35385AAA76}"/>
              </a:ext>
            </a:extLst>
          </p:cNvPr>
          <p:cNvSpPr/>
          <p:nvPr/>
        </p:nvSpPr>
        <p:spPr>
          <a:xfrm rot="18274538" flipV="1">
            <a:off x="1274156" y="3293661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CED17F-4F09-ABBF-30C6-E65E25B0923E}"/>
              </a:ext>
            </a:extLst>
          </p:cNvPr>
          <p:cNvSpPr txBox="1"/>
          <p:nvPr/>
        </p:nvSpPr>
        <p:spPr>
          <a:xfrm rot="18264091">
            <a:off x="1111456" y="3072244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16D0A-ABCF-85D1-5AC9-4059B6EB442B}"/>
              </a:ext>
            </a:extLst>
          </p:cNvPr>
          <p:cNvSpPr txBox="1"/>
          <p:nvPr/>
        </p:nvSpPr>
        <p:spPr>
          <a:xfrm>
            <a:off x="281478" y="1451421"/>
            <a:ext cx="88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Hypothesis: </a:t>
            </a:r>
            <a:r>
              <a:rPr lang="it-IT" dirty="0">
                <a:solidFill>
                  <a:srgbClr val="FF0000"/>
                </a:solidFill>
              </a:rPr>
              <a:t>every chemical contains a packet of information that «completely» characterizes it in the context of our problem 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/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i="1" dirty="0"/>
                  <a:t> a «suitable» space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blipFill>
                <a:blip r:embed="rId3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FDAE85-72D6-7206-A9B6-A2AEA4C67CA9}"/>
              </a:ext>
            </a:extLst>
          </p:cNvPr>
          <p:cNvSpPr txBox="1"/>
          <p:nvPr/>
        </p:nvSpPr>
        <p:spPr>
          <a:xfrm>
            <a:off x="281478" y="3302873"/>
            <a:ext cx="86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Instead, </a:t>
            </a:r>
            <a:r>
              <a:rPr lang="it-IT" b="1" dirty="0">
                <a:solidFill>
                  <a:srgbClr val="FF0000"/>
                </a:solidFill>
              </a:rPr>
              <a:t>every disease is equipped with a «personal» function, that makes it able to «read» the information packet </a:t>
            </a:r>
            <a:r>
              <a:rPr lang="it-IT" dirty="0">
                <a:solidFill>
                  <a:srgbClr val="FF0000"/>
                </a:solidFill>
              </a:rPr>
              <a:t>and compute a measure of affinity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/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𝐷𝑖𝑠𝑒𝑎𝑠𝑒𝑠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b="0" dirty="0"/>
                  <a:t> a «suitable» function space of maps from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/>
                  <a:t>Such that</a:t>
                </a:r>
                <a:r>
                  <a:rPr lang="it-IT" b="0" dirty="0"/>
                  <a:t>  </a:t>
                </a:r>
              </a:p>
              <a:p>
                <a:pPr algn="ctr"/>
                <a:endParaRPr lang="it-IT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br>
                  <a:rPr lang="it-IT" sz="2800" b="0" dirty="0"/>
                </a:br>
                <a:endParaRPr lang="it-IT" sz="2800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89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1191</TotalTime>
  <Words>1595</Words>
  <Application>Microsoft Office PowerPoint</Application>
  <PresentationFormat>On-screen Show (4:3)</PresentationFormat>
  <Paragraphs>176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Calibri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</vt:lpstr>
      <vt:lpstr>An abstract framework : Information packets hypothesis</vt:lpstr>
      <vt:lpstr>An abstract framework : Information packets hypothesis</vt:lpstr>
      <vt:lpstr>Beyond abstraction: retrieving the structure of the spaces</vt:lpstr>
      <vt:lpstr>An almost numerical version of the framework</vt:lpstr>
      <vt:lpstr>The optimization problem</vt:lpstr>
      <vt:lpstr>The optimization problem – lack of convexity (sketch of proof)</vt:lpstr>
      <vt:lpstr>The optimization problem</vt:lpstr>
      <vt:lpstr>A greedy numerical scheme</vt:lpstr>
      <vt:lpstr>A greedy numerical scheme</vt:lpstr>
      <vt:lpstr>Experiments and Embedding visualization</vt:lpstr>
      <vt:lpstr>Some metrics...</vt:lpstr>
      <vt:lpstr>Proof of concept – Multidimensional Scaling of information packets</vt:lpstr>
      <vt:lpstr>Proof of concept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46</cp:revision>
  <dcterms:created xsi:type="dcterms:W3CDTF">2015-05-26T12:27:57Z</dcterms:created>
  <dcterms:modified xsi:type="dcterms:W3CDTF">2023-10-08T19:55:57Z</dcterms:modified>
</cp:coreProperties>
</file>